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9" r:id="rId1"/>
  </p:sldMasterIdLst>
  <p:sldIdLst>
    <p:sldId id="275" r:id="rId2"/>
    <p:sldId id="278" r:id="rId3"/>
    <p:sldId id="284"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33" autoAdjust="0"/>
    <p:restoredTop sz="94660"/>
  </p:normalViewPr>
  <p:slideViewPr>
    <p:cSldViewPr>
      <p:cViewPr varScale="1">
        <p:scale>
          <a:sx n="70" d="100"/>
          <a:sy n="70" d="100"/>
        </p:scale>
        <p:origin x="135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C06386-6845-44F2-8209-E12BCF258F88}" type="datetimeFigureOut">
              <a:rPr lang="en-US" smtClean="0"/>
              <a:pPr/>
              <a:t>4/23/2017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4/23/2017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4/23/2017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4/23/2017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C06386-6845-44F2-8209-E12BCF258F88}" type="datetimeFigureOut">
              <a:rPr lang="en-US" smtClean="0"/>
              <a:pPr/>
              <a:t>4/23/2017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C06386-6845-44F2-8209-E12BCF258F88}" type="datetimeFigureOut">
              <a:rPr lang="en-US" smtClean="0"/>
              <a:pPr/>
              <a:t>4/23/2017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C06386-6845-44F2-8209-E12BCF258F88}" type="datetimeFigureOut">
              <a:rPr lang="en-US" smtClean="0"/>
              <a:pPr/>
              <a:t>4/23/2017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C06386-6845-44F2-8209-E12BCF258F88}" type="datetimeFigureOut">
              <a:rPr lang="en-US" smtClean="0"/>
              <a:pPr/>
              <a:t>4/23/2017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C06386-6845-44F2-8209-E12BCF258F88}" type="datetimeFigureOut">
              <a:rPr lang="en-US" smtClean="0"/>
              <a:pPr/>
              <a:t>4/23/2017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C06386-6845-44F2-8209-E12BCF258F88}" type="datetimeFigureOut">
              <a:rPr lang="en-US" smtClean="0"/>
              <a:pPr/>
              <a:t>4/23/2017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6C06386-6845-44F2-8209-E12BCF258F88}" type="datetimeFigureOut">
              <a:rPr lang="en-US" smtClean="0"/>
              <a:pPr/>
              <a:t>4/23/2017</a:t>
            </a:fld>
            <a:endParaRPr lang="en-IN"/>
          </a:p>
        </p:txBody>
      </p:sp>
      <p:sp>
        <p:nvSpPr>
          <p:cNvPr id="9" name="Slide Number Placeholder 8"/>
          <p:cNvSpPr>
            <a:spLocks noGrp="1"/>
          </p:cNvSpPr>
          <p:nvPr>
            <p:ph type="sldNum" sz="quarter" idx="11"/>
          </p:nvPr>
        </p:nvSpPr>
        <p:spPr/>
        <p:txBody>
          <a:bodyPr/>
          <a:lstStyle/>
          <a:p>
            <a:fld id="{84CE2C05-FA8C-4219-A7CB-0B94D078EB64}" type="slidenum">
              <a:rPr lang="en-IN" smtClean="0"/>
              <a:pPr/>
              <a:t>‹#›</a:t>
            </a:fld>
            <a:endParaRPr lang="en-IN"/>
          </a:p>
        </p:txBody>
      </p:sp>
      <p:sp>
        <p:nvSpPr>
          <p:cNvPr id="10" name="Footer Placeholder 9"/>
          <p:cNvSpPr>
            <a:spLocks noGrp="1"/>
          </p:cNvSpPr>
          <p:nvPr>
            <p:ph type="ftr" sz="quarter" idx="12"/>
          </p:nvPr>
        </p:nvSpPr>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4CE2C05-FA8C-4219-A7CB-0B94D078EB64}" type="slidenum">
              <a:rPr lang="en-IN" smtClean="0"/>
              <a:pPr/>
              <a:t>‹#›</a:t>
            </a:fld>
            <a:endParaRPr lang="en-IN"/>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IN"/>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6C06386-6845-44F2-8209-E12BCF258F88}" type="datetimeFigureOut">
              <a:rPr lang="en-US" smtClean="0"/>
              <a:pPr/>
              <a:t>4/23/2017</a:t>
            </a:fld>
            <a:endParaRPr lang="en-IN"/>
          </a:p>
        </p:txBody>
      </p:sp>
    </p:spTree>
  </p:cSld>
  <p:clrMap bg1="lt1" tx1="dk1" bg2="lt2" tx2="dk2" accent1="accent1" accent2="accent2" accent3="accent3" accent4="accent4" accent5="accent5" accent6="accent6" hlink="hlink" folHlink="folHlink"/>
  <p:sldLayoutIdLst>
    <p:sldLayoutId id="2147483910" r:id="rId1"/>
    <p:sldLayoutId id="2147483911" r:id="rId2"/>
    <p:sldLayoutId id="2147483912" r:id="rId3"/>
    <p:sldLayoutId id="2147483913" r:id="rId4"/>
    <p:sldLayoutId id="2147483914" r:id="rId5"/>
    <p:sldLayoutId id="2147483915" r:id="rId6"/>
    <p:sldLayoutId id="2147483916" r:id="rId7"/>
    <p:sldLayoutId id="2147483917" r:id="rId8"/>
    <p:sldLayoutId id="2147483918" r:id="rId9"/>
    <p:sldLayoutId id="2147483919" r:id="rId10"/>
    <p:sldLayoutId id="2147483920"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116632"/>
            <a:ext cx="7620000" cy="1008112"/>
          </a:xfrm>
        </p:spPr>
        <p:txBody>
          <a:bodyPr/>
          <a:lstStyle/>
          <a:p>
            <a:r>
              <a:rPr lang="en-US" sz="4800" dirty="0"/>
              <a:t>Coagulation factor X human </a:t>
            </a:r>
            <a:endParaRPr lang="en-US" dirty="0"/>
          </a:p>
        </p:txBody>
      </p:sp>
      <p:sp>
        <p:nvSpPr>
          <p:cNvPr id="10" name="Content Placeholder 9"/>
          <p:cNvSpPr>
            <a:spLocks noGrp="1"/>
          </p:cNvSpPr>
          <p:nvPr>
            <p:ph idx="1"/>
          </p:nvPr>
        </p:nvSpPr>
        <p:spPr>
          <a:xfrm>
            <a:off x="179512" y="1124744"/>
            <a:ext cx="8208912" cy="5276056"/>
          </a:xfrm>
        </p:spPr>
        <p:txBody>
          <a:bodyPr>
            <a:normAutofit lnSpcReduction="10000"/>
          </a:bodyPr>
          <a:lstStyle/>
          <a:p>
            <a:pPr>
              <a:lnSpc>
                <a:spcPct val="110000"/>
              </a:lnSpc>
            </a:pPr>
            <a:r>
              <a:rPr lang="en-US" b="1" dirty="0" err="1">
                <a:latin typeface="Times New Roman" panose="02020603050405020304" pitchFamily="18" charset="0"/>
                <a:cs typeface="Times New Roman" pitchFamily="18" charset="0"/>
              </a:rPr>
              <a:t>Drugbank</a:t>
            </a:r>
            <a:r>
              <a:rPr lang="en-US" b="1" dirty="0">
                <a:latin typeface="Times New Roman" pitchFamily="18" charset="0"/>
                <a:cs typeface="Times New Roman" pitchFamily="18" charset="0"/>
              </a:rPr>
              <a:t> ID </a:t>
            </a:r>
            <a:r>
              <a:rPr lang="en-US" smtClean="0">
                <a:latin typeface="Times New Roman" pitchFamily="18" charset="0"/>
                <a:cs typeface="Times New Roman" pitchFamily="18" charset="0"/>
              </a:rPr>
              <a:t>: </a:t>
            </a:r>
            <a:endParaRPr lang="en-US" smtClean="0">
              <a:latin typeface="Times New Roman" pitchFamily="18" charset="0"/>
              <a:cs typeface="Times New Roman" pitchFamily="18" charset="0"/>
            </a:endParaRPr>
          </a:p>
          <a:p>
            <a:pPr>
              <a:lnSpc>
                <a:spcPct val="110000"/>
              </a:lnSpc>
            </a:pPr>
            <a:r>
              <a:rPr lang="en-US" b="1" smtClean="0">
                <a:latin typeface="Times New Roman" pitchFamily="18" charset="0"/>
                <a:cs typeface="Times New Roman" pitchFamily="18" charset="0"/>
              </a:rPr>
              <a:t>Pharmacodynamics </a:t>
            </a:r>
            <a:r>
              <a:rPr lang="en-US" dirty="0">
                <a:latin typeface="Times New Roman" pitchFamily="18" charset="0"/>
                <a:cs typeface="Times New Roman" pitchFamily="18" charset="0"/>
              </a:rPr>
              <a:t>: </a:t>
            </a:r>
          </a:p>
          <a:p>
            <a:pPr algn="just"/>
            <a:r>
              <a:rPr lang="en-US" dirty="0">
                <a:latin typeface="Times New Roman" pitchFamily="18" charset="0"/>
                <a:cs typeface="Times New Roman" pitchFamily="18" charset="0"/>
              </a:rPr>
              <a:t>The active substance in </a:t>
            </a:r>
            <a:r>
              <a:rPr lang="en-US" dirty="0" err="1">
                <a:latin typeface="Times New Roman" panose="02020603050405020304" pitchFamily="18" charset="0"/>
                <a:cs typeface="Times New Roman" panose="02020603050405020304" pitchFamily="18" charset="0"/>
              </a:rPr>
              <a:t>Coagadex</a:t>
            </a:r>
            <a:r>
              <a:rPr lang="en-US" dirty="0">
                <a:latin typeface="Times New Roman" panose="02020603050405020304" pitchFamily="18" charset="0"/>
                <a:cs typeface="Times New Roman" panose="02020603050405020304" pitchFamily="18" charset="0"/>
              </a:rPr>
              <a:t> is human factor X isolated from the plasma of blood donors. It replaces the missing factor X, thereby helping the blood to clot and giving temporary control of bleeding. </a:t>
            </a:r>
          </a:p>
          <a:p>
            <a:pPr algn="just"/>
            <a:r>
              <a:rPr lang="en-US" b="1" dirty="0">
                <a:latin typeface="Times New Roman" panose="02020603050405020304" pitchFamily="18" charset="0"/>
                <a:cs typeface="Times New Roman" pitchFamily="18" charset="0"/>
              </a:rPr>
              <a:t>Mechanism of action </a:t>
            </a:r>
            <a:r>
              <a:rPr lang="en-US" dirty="0">
                <a:latin typeface="Times New Roman" pitchFamily="18" charset="0"/>
                <a:cs typeface="Times New Roman" pitchFamily="18" charset="0"/>
              </a:rPr>
              <a:t>: </a:t>
            </a:r>
          </a:p>
          <a:p>
            <a:pPr algn="just"/>
            <a:r>
              <a:rPr lang="en-US" dirty="0">
                <a:latin typeface="Times New Roman" pitchFamily="18" charset="0"/>
                <a:cs typeface="Times New Roman" pitchFamily="18" charset="0"/>
              </a:rPr>
              <a:t>Patients with hereditary factor X deficiency lack factor X, a protein needed to form the scab (blood clot) that stops wounds from bleeding. In these patients, blood clots do not form properly, resulting in longer bleeding time and poor wound healing. Blood may seep into surrounding tissues, resulting in local pain and swelling. Bleeding may also occur in internal organs. The active substance in </a:t>
            </a:r>
            <a:r>
              <a:rPr lang="en-US" dirty="0" err="1">
                <a:latin typeface="Times New Roman" panose="02020603050405020304" pitchFamily="18" charset="0"/>
                <a:cs typeface="Times New Roman" panose="02020603050405020304" pitchFamily="18" charset="0"/>
              </a:rPr>
              <a:t>Coagadex</a:t>
            </a:r>
            <a:r>
              <a:rPr lang="en-US" dirty="0">
                <a:latin typeface="Times New Roman" pitchFamily="18" charset="0"/>
                <a:cs typeface="Times New Roman" pitchFamily="18" charset="0"/>
              </a:rPr>
              <a:t> is human factor X isolated from the plasma of blood donors. It replaces the missing factor X, thereby helping the blood to clot and giving temporary control of bleeding. </a:t>
            </a:r>
          </a:p>
          <a:p>
            <a:pPr algn="just"/>
            <a:endParaRPr lang="en-US" dirty="0">
              <a:latin typeface="Times New Roman" pitchFamily="18" charset="0"/>
              <a:cs typeface="Times New Roman" pitchFamily="18" charset="0"/>
            </a:endParaRPr>
          </a:p>
          <a:p>
            <a:pPr>
              <a:lnSpc>
                <a:spcPct val="110000"/>
              </a:lnSpc>
            </a:pP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483341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404664"/>
            <a:ext cx="7743234" cy="5632311"/>
          </a:xfrm>
          <a:prstGeom prst="rect">
            <a:avLst/>
          </a:prstGeom>
        </p:spPr>
        <p:txBody>
          <a:bodyPr wrap="square">
            <a:spAutoFit/>
          </a:bodyPr>
          <a:lstStyle/>
          <a:p>
            <a:pPr marL="342900" indent="-342900">
              <a:lnSpc>
                <a:spcPct val="200000"/>
              </a:lnSpc>
              <a:buFont typeface="Arial" panose="020B0604020202020204" pitchFamily="34" charset="0"/>
              <a:buChar char="•"/>
            </a:pPr>
            <a:r>
              <a:rPr lang="en-US" b="1" dirty="0" smtClean="0">
                <a:latin typeface="Times New Roman" panose="02020603050405020304" pitchFamily="18" charset="0"/>
                <a:cs typeface="Times New Roman" pitchFamily="18" charset="0"/>
              </a:rPr>
              <a:t>Categories</a:t>
            </a:r>
            <a:r>
              <a:rPr lang="en-US" dirty="0" smtClean="0">
                <a:latin typeface="Times New Roman" pitchFamily="18" charset="0"/>
                <a:cs typeface="Times New Roman" pitchFamily="18" charset="0"/>
              </a:rPr>
              <a:t> : Blood Coagulation Factors </a:t>
            </a:r>
          </a:p>
          <a:p>
            <a:pPr marL="342900" indent="-342900">
              <a:lnSpc>
                <a:spcPct val="200000"/>
              </a:lnSpc>
              <a:buFont typeface="Arial" panose="020B0604020202020204" pitchFamily="34" charset="0"/>
              <a:buChar char="•"/>
            </a:pPr>
            <a:r>
              <a:rPr lang="en-US" b="1" dirty="0" smtClean="0">
                <a:latin typeface="Times New Roman" pitchFamily="18" charset="0"/>
                <a:cs typeface="Times New Roman" pitchFamily="18" charset="0"/>
              </a:rPr>
              <a:t>Brands : </a:t>
            </a:r>
            <a:r>
              <a:rPr lang="en-US" dirty="0" err="1" smtClean="0">
                <a:latin typeface="Times New Roman" panose="02020603050405020304" pitchFamily="18" charset="0"/>
                <a:cs typeface="Times New Roman" panose="02020603050405020304" pitchFamily="18" charset="0"/>
              </a:rPr>
              <a:t>Coagadex</a:t>
            </a:r>
            <a:r>
              <a:rPr lang="en-US" dirty="0" smtClean="0">
                <a:latin typeface="Times New Roman" panose="02020603050405020304" pitchFamily="18" charset="0"/>
                <a:cs typeface="Times New Roman" panose="02020603050405020304" pitchFamily="18" charset="0"/>
              </a:rPr>
              <a:t> </a:t>
            </a:r>
          </a:p>
          <a:p>
            <a:pPr marL="342900" indent="-342900">
              <a:lnSpc>
                <a:spcPct val="200000"/>
              </a:lnSpc>
              <a:buFont typeface="Arial" panose="020B0604020202020204" pitchFamily="34" charset="0"/>
              <a:buChar char="•"/>
            </a:pPr>
            <a:r>
              <a:rPr lang="en-US" b="1" dirty="0" smtClean="0">
                <a:latin typeface="Times New Roman" pitchFamily="18" charset="0"/>
                <a:cs typeface="Times New Roman" pitchFamily="18" charset="0"/>
              </a:rPr>
              <a:t>Form : </a:t>
            </a:r>
            <a:r>
              <a:rPr lang="en-US" dirty="0" smtClean="0">
                <a:latin typeface="Times New Roman" panose="02020603050405020304" pitchFamily="18" charset="0"/>
                <a:cs typeface="Times New Roman" panose="02020603050405020304" pitchFamily="18" charset="0"/>
              </a:rPr>
              <a:t>powder and solvent used to make a solution </a:t>
            </a:r>
          </a:p>
          <a:p>
            <a:pPr marL="342900" indent="-342900">
              <a:lnSpc>
                <a:spcPct val="200000"/>
              </a:lnSpc>
              <a:buFont typeface="Arial" panose="020B0604020202020204" pitchFamily="34" charset="0"/>
              <a:buChar char="•"/>
            </a:pPr>
            <a:r>
              <a:rPr lang="en-US" b="1" dirty="0" smtClean="0">
                <a:latin typeface="Times New Roman" pitchFamily="18" charset="0"/>
                <a:cs typeface="Times New Roman" pitchFamily="18" charset="0"/>
              </a:rPr>
              <a:t>Route of administration : </a:t>
            </a:r>
            <a:r>
              <a:rPr lang="en-US" dirty="0" smtClean="0">
                <a:latin typeface="Times New Roman" panose="02020603050405020304" pitchFamily="18" charset="0"/>
                <a:cs typeface="Times New Roman" panose="02020603050405020304" pitchFamily="18" charset="0"/>
              </a:rPr>
              <a:t>Intravenous </a:t>
            </a:r>
          </a:p>
          <a:p>
            <a:pPr marL="285750" indent="-285750">
              <a:lnSpc>
                <a:spcPct val="200000"/>
              </a:lnSpc>
              <a:buFont typeface="Arial" panose="020B0604020202020204" pitchFamily="34" charset="0"/>
              <a:buChar char="•"/>
            </a:pPr>
            <a:r>
              <a:rPr lang="en-US" b="1" dirty="0">
                <a:latin typeface="Times New Roman" pitchFamily="18" charset="0"/>
                <a:cs typeface="Times New Roman" pitchFamily="18" charset="0"/>
              </a:rPr>
              <a:t>Contraindication : </a:t>
            </a:r>
            <a:br>
              <a:rPr lang="en-US" b="1" dirty="0">
                <a:latin typeface="Times New Roman" pitchFamily="18" charset="0"/>
                <a:cs typeface="Times New Roman" pitchFamily="18" charset="0"/>
              </a:rPr>
            </a:br>
            <a:r>
              <a:rPr lang="en-US" dirty="0">
                <a:latin typeface="Times New Roman" panose="02020603050405020304" pitchFamily="18" charset="0"/>
                <a:cs typeface="Times New Roman" panose="02020603050405020304" pitchFamily="18" charset="0"/>
              </a:rPr>
              <a:t>Hypersensitivity to the active substance </a:t>
            </a:r>
            <a:endParaRPr lang="en-US" b="1" dirty="0" smtClean="0">
              <a:latin typeface="Times New Roman" pitchFamily="18" charset="0"/>
              <a:cs typeface="Times New Roman" pitchFamily="18" charset="0"/>
            </a:endParaRPr>
          </a:p>
          <a:p>
            <a:pPr marL="285750" indent="-285750">
              <a:lnSpc>
                <a:spcPct val="200000"/>
              </a:lnSpc>
              <a:buFont typeface="Arial" panose="020B0604020202020204" pitchFamily="34" charset="0"/>
              <a:buChar char="•"/>
            </a:pPr>
            <a:r>
              <a:rPr lang="en-US" b="1" dirty="0" smtClean="0">
                <a:latin typeface="Times New Roman" pitchFamily="18" charset="0"/>
                <a:cs typeface="Times New Roman" pitchFamily="18" charset="0"/>
              </a:rPr>
              <a:t>Side </a:t>
            </a:r>
            <a:r>
              <a:rPr lang="en-US" b="1" dirty="0">
                <a:latin typeface="Times New Roman" pitchFamily="18" charset="0"/>
                <a:cs typeface="Times New Roman" pitchFamily="18" charset="0"/>
              </a:rPr>
              <a:t>effects : </a:t>
            </a:r>
            <a:br>
              <a:rPr lang="en-US" b="1" dirty="0">
                <a:latin typeface="Times New Roman" pitchFamily="18" charset="0"/>
                <a:cs typeface="Times New Roman" pitchFamily="18" charset="0"/>
              </a:rPr>
            </a:br>
            <a:r>
              <a:rPr lang="en-IN" dirty="0">
                <a:latin typeface="Times New Roman" pitchFamily="18" charset="0"/>
                <a:cs typeface="Times New Roman" pitchFamily="18" charset="0"/>
              </a:rPr>
              <a:t> </a:t>
            </a:r>
            <a:r>
              <a:rPr lang="en-US" dirty="0">
                <a:latin typeface="Times New Roman" panose="02020603050405020304" pitchFamily="18" charset="0"/>
                <a:cs typeface="Times New Roman" panose="02020603050405020304" pitchFamily="18" charset="0"/>
              </a:rPr>
              <a:t>The most common side effects with </a:t>
            </a:r>
            <a:r>
              <a:rPr lang="en-US" dirty="0" err="1">
                <a:latin typeface="Times New Roman" panose="02020603050405020304" pitchFamily="18" charset="0"/>
                <a:cs typeface="Times New Roman" panose="02020603050405020304" pitchFamily="18" charset="0"/>
              </a:rPr>
              <a:t>Coagadex</a:t>
            </a:r>
            <a:r>
              <a:rPr lang="en-US" dirty="0">
                <a:latin typeface="Times New Roman" panose="02020603050405020304" pitchFamily="18" charset="0"/>
                <a:cs typeface="Times New Roman" panose="02020603050405020304" pitchFamily="18" charset="0"/>
              </a:rPr>
              <a:t> (which may affect up to 1 in 10 people) are pain or redness at the injection site, fatigue (tiredness), and back pain. </a:t>
            </a:r>
          </a:p>
        </p:txBody>
      </p:sp>
    </p:spTree>
    <p:extLst>
      <p:ext uri="{BB962C8B-B14F-4D97-AF65-F5344CB8AC3E}">
        <p14:creationId xmlns:p14="http://schemas.microsoft.com/office/powerpoint/2010/main" val="661413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9512" y="1988840"/>
            <a:ext cx="8064896" cy="864096"/>
          </a:xfrm>
        </p:spPr>
        <p:txBody>
          <a:bodyPr>
            <a:noAutofit/>
          </a:bodyPr>
          <a:lstStyle/>
          <a:p>
            <a:endParaRPr lang="en-US" sz="2400" b="1" dirty="0" smtClean="0">
              <a:solidFill>
                <a:schemeClr val="tx1"/>
              </a:solidFill>
              <a:latin typeface="Times New Roman" pitchFamily="18" charset="0"/>
              <a:cs typeface="Times New Roman" pitchFamily="18" charset="0"/>
            </a:endParaRPr>
          </a:p>
          <a:p>
            <a:endParaRPr lang="en-US" sz="2400" b="1" dirty="0">
              <a:solidFill>
                <a:schemeClr val="tx1"/>
              </a:solidFill>
              <a:latin typeface="Times New Roman" pitchFamily="18" charset="0"/>
              <a:cs typeface="Times New Roman" pitchFamily="18" charset="0"/>
            </a:endParaRPr>
          </a:p>
          <a:p>
            <a:endParaRPr lang="en-US" sz="2400" b="1" dirty="0" smtClean="0">
              <a:solidFill>
                <a:schemeClr val="tx1"/>
              </a:solidFill>
              <a:latin typeface="Times New Roman" pitchFamily="18" charset="0"/>
              <a:cs typeface="Times New Roman" pitchFamily="18" charset="0"/>
            </a:endParaRPr>
          </a:p>
          <a:p>
            <a:endParaRPr lang="en-US" sz="2400" b="1" dirty="0">
              <a:solidFill>
                <a:schemeClr val="tx1"/>
              </a:solidFill>
              <a:latin typeface="Times New Roman" pitchFamily="18" charset="0"/>
              <a:cs typeface="Times New Roman" pitchFamily="18" charset="0"/>
            </a:endParaRPr>
          </a:p>
          <a:p>
            <a:endParaRPr lang="en-US" sz="2400" b="1" dirty="0" smtClean="0">
              <a:solidFill>
                <a:schemeClr val="tx1"/>
              </a:solidFill>
              <a:latin typeface="Times New Roman" pitchFamily="18" charset="0"/>
              <a:cs typeface="Times New Roman" pitchFamily="18" charset="0"/>
            </a:endParaRPr>
          </a:p>
          <a:p>
            <a:endParaRPr lang="en-US" sz="2400" b="1" dirty="0">
              <a:solidFill>
                <a:schemeClr val="tx1"/>
              </a:solidFill>
              <a:latin typeface="Times New Roman" pitchFamily="18" charset="0"/>
              <a:cs typeface="Times New Roman" pitchFamily="18" charset="0"/>
            </a:endParaRPr>
          </a:p>
          <a:p>
            <a:endParaRPr lang="en-US" sz="2400" b="1" dirty="0" smtClean="0">
              <a:solidFill>
                <a:schemeClr val="tx1"/>
              </a:solidFill>
              <a:latin typeface="Times New Roman" pitchFamily="18" charset="0"/>
              <a:cs typeface="Times New Roman" pitchFamily="18" charset="0"/>
            </a:endParaRPr>
          </a:p>
          <a:p>
            <a:endParaRPr lang="en-US" sz="2400" b="1" dirty="0">
              <a:solidFill>
                <a:schemeClr val="tx1"/>
              </a:solidFill>
              <a:latin typeface="Times New Roman" pitchFamily="18" charset="0"/>
              <a:cs typeface="Times New Roman" pitchFamily="18" charset="0"/>
            </a:endParaRPr>
          </a:p>
          <a:p>
            <a:endParaRPr lang="en-US" sz="2400" b="1" dirty="0" smtClean="0">
              <a:solidFill>
                <a:schemeClr val="tx1"/>
              </a:solidFill>
              <a:latin typeface="Times New Roman" pitchFamily="18" charset="0"/>
              <a:cs typeface="Times New Roman" pitchFamily="18" charset="0"/>
            </a:endParaRPr>
          </a:p>
          <a:p>
            <a:r>
              <a:rPr lang="en-US" sz="2400" b="1" dirty="0" smtClean="0">
                <a:solidFill>
                  <a:schemeClr val="tx1"/>
                </a:solidFill>
                <a:latin typeface="Times New Roman" pitchFamily="18" charset="0"/>
                <a:cs typeface="Times New Roman" pitchFamily="18" charset="0"/>
              </a:rPr>
              <a:t>Useful links</a:t>
            </a:r>
          </a:p>
          <a:p>
            <a:endParaRPr lang="en-US" sz="2400" dirty="0" smtClean="0">
              <a:solidFill>
                <a:schemeClr val="tx1"/>
              </a:solidFill>
              <a:latin typeface="Times New Roman" pitchFamily="18" charset="0"/>
              <a:cs typeface="Times New Roman" pitchFamily="18" charset="0"/>
            </a:endParaRPr>
          </a:p>
          <a:p>
            <a:r>
              <a:rPr lang="en-US" sz="1600" dirty="0"/>
              <a:t>http://www.coagadex.com/about-coagadex , http://www.ema.europa.eu/ema/index.jsp?curl=pages/medicines/human/medicines/003855/human_med_001967.jsp&amp;mid=WC0b01ac058001d124 </a:t>
            </a:r>
            <a:endParaRPr lang="en-US" sz="16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8004900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223</TotalTime>
  <Words>191</Words>
  <Application>Microsoft Office PowerPoint</Application>
  <PresentationFormat>On-screen Show (4:3)</PresentationFormat>
  <Paragraphs>24</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Cambria</vt:lpstr>
      <vt:lpstr>Times New Roman</vt:lpstr>
      <vt:lpstr>Adjacency</vt:lpstr>
      <vt:lpstr>Coagulation factor X human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Lepirudin</dc:title>
  <dc:creator>Lubna</dc:creator>
  <cp:lastModifiedBy>shasta kalra</cp:lastModifiedBy>
  <cp:revision>29</cp:revision>
  <dcterms:created xsi:type="dcterms:W3CDTF">2014-12-29T07:14:40Z</dcterms:created>
  <dcterms:modified xsi:type="dcterms:W3CDTF">2017-04-23T14:54:54Z</dcterms:modified>
</cp:coreProperties>
</file>